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0" r:id="rId4"/>
    <p:sldId id="261" r:id="rId5"/>
    <p:sldId id="264" r:id="rId6"/>
    <p:sldId id="259" r:id="rId7"/>
    <p:sldId id="263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59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3FF8FC-91C7-464B-A727-86C5319EB811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39CB32-F49B-4147-80F4-2B5DA838A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3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Feature-based object detection has been widely studied</a:t>
            </a:r>
            <a:r>
              <a:rPr lang="en-US" baseline="0" dirty="0" smtClean="0"/>
              <a:t> for planar and 3d objects. </a:t>
            </a:r>
          </a:p>
          <a:p>
            <a:r>
              <a:rPr lang="en-US" baseline="0" dirty="0" smtClean="0"/>
              <a:t>Increased feature representation and descriptors have been introduced and implemented in object detection solutions.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Gradient based solutions like SIFT, SURF, HOG  are computationally expensive and somehow memory savvy.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Binary descriptors trade some matching quality with speed. Lower memory consumption.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Classifiers, are the balance between of high performance and fast speed but they increase the memory footprint and add an off-line training phase. </a:t>
            </a:r>
          </a:p>
          <a:p>
            <a:r>
              <a:rPr lang="en-US" baseline="0" dirty="0" smtClean="0"/>
              <a:t>In the case of Ferns, memory usage is exponential in the size of the Ferns.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main goal was to reduce the memory footprint while acquiring high matching performance compared to Gradient based and Classifiers. </a:t>
            </a:r>
          </a:p>
          <a:p>
            <a:r>
              <a:rPr lang="en-US" baseline="0" dirty="0" smtClean="0"/>
              <a:t>We also wanted to benefit from the use of strong invariant features and descriptors. </a:t>
            </a:r>
          </a:p>
          <a:p>
            <a:r>
              <a:rPr lang="en-US" baseline="0" dirty="0" smtClean="0"/>
              <a:t>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39CB32-F49B-4147-80F4-2B5DA838AFC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65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Naïve</a:t>
            </a:r>
            <a:r>
              <a:rPr lang="en-US" baseline="0" dirty="0" smtClean="0"/>
              <a:t> Bayes classifier for view matching and </a:t>
            </a:r>
            <a:r>
              <a:rPr lang="en-US" baseline="0" dirty="0" err="1" smtClean="0"/>
              <a:t>keypoint</a:t>
            </a:r>
            <a:r>
              <a:rPr lang="en-US" baseline="0" dirty="0" smtClean="0"/>
              <a:t> classifier.  The object is matched against the closest view in the database model. </a:t>
            </a:r>
          </a:p>
          <a:p>
            <a:r>
              <a:rPr lang="en-US" baseline="0" dirty="0" smtClean="0"/>
              <a:t>The view is selected as the maximum likelihood problem of selecting a view giving a </a:t>
            </a:r>
            <a:r>
              <a:rPr lang="en-US" baseline="0" dirty="0" err="1" smtClean="0"/>
              <a:t>keypoint</a:t>
            </a:r>
            <a:r>
              <a:rPr lang="en-US" baseline="0" dirty="0" smtClean="0"/>
              <a:t> set observation.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view is learn by applying artificially transformations. At each transformation the most stable </a:t>
            </a:r>
            <a:r>
              <a:rPr lang="en-US" baseline="0" dirty="0" err="1" smtClean="0"/>
              <a:t>keypoints</a:t>
            </a:r>
            <a:r>
              <a:rPr lang="en-US" baseline="0" dirty="0" smtClean="0"/>
              <a:t> are selected and back-projected to the initial frame. </a:t>
            </a:r>
          </a:p>
          <a:p>
            <a:r>
              <a:rPr lang="en-US" baseline="0" dirty="0" smtClean="0"/>
              <a:t>For each point in the initial frame we will create a set of binary descriptors that we will combine using our classifier.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Our classifier encodes the probability of the </a:t>
            </a:r>
            <a:r>
              <a:rPr lang="en-US" baseline="0" dirty="0" err="1" smtClean="0"/>
              <a:t>ith</a:t>
            </a:r>
            <a:r>
              <a:rPr lang="en-US" baseline="0" dirty="0" smtClean="0"/>
              <a:t>-bit to appear for each feature as a log Probability. (This is used for stability of the </a:t>
            </a:r>
            <a:r>
              <a:rPr lang="en-US" baseline="0" dirty="0" err="1" smtClean="0"/>
              <a:t>Naives</a:t>
            </a:r>
            <a:r>
              <a:rPr lang="en-US" baseline="0" dirty="0" smtClean="0"/>
              <a:t> Bayes Classifier and for added performance).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39CB32-F49B-4147-80F4-2B5DA838AF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78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Naïve</a:t>
            </a:r>
            <a:r>
              <a:rPr lang="en-US" baseline="0" dirty="0" smtClean="0"/>
              <a:t> Bayes classifier for view matching and </a:t>
            </a:r>
            <a:r>
              <a:rPr lang="en-US" baseline="0" dirty="0" err="1" smtClean="0"/>
              <a:t>keypoint</a:t>
            </a:r>
            <a:r>
              <a:rPr lang="en-US" baseline="0" dirty="0" smtClean="0"/>
              <a:t> classifier.  The object is matched against the closest view in the database model. </a:t>
            </a:r>
          </a:p>
          <a:p>
            <a:r>
              <a:rPr lang="en-US" baseline="0" dirty="0" smtClean="0"/>
              <a:t>The view is selected as the maximum likelihood problem of selecting a view giving a </a:t>
            </a:r>
            <a:r>
              <a:rPr lang="en-US" baseline="0" dirty="0" err="1" smtClean="0"/>
              <a:t>keypoint</a:t>
            </a:r>
            <a:r>
              <a:rPr lang="en-US" baseline="0" dirty="0" smtClean="0"/>
              <a:t> set observation.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view is learn by applying artificially transformations. At each transformation the most stable </a:t>
            </a:r>
            <a:r>
              <a:rPr lang="en-US" baseline="0" dirty="0" err="1" smtClean="0"/>
              <a:t>keypoints</a:t>
            </a:r>
            <a:r>
              <a:rPr lang="en-US" baseline="0" dirty="0" smtClean="0"/>
              <a:t> are selected and back-projected to the initial frame. </a:t>
            </a:r>
          </a:p>
          <a:p>
            <a:r>
              <a:rPr lang="en-US" baseline="0" dirty="0" smtClean="0"/>
              <a:t>For each point in the initial frame we will create a set of binary descriptors that we will combine using our classifier.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Our classifier encodes the probability of the </a:t>
            </a:r>
            <a:r>
              <a:rPr lang="en-US" baseline="0" dirty="0" err="1" smtClean="0"/>
              <a:t>ith</a:t>
            </a:r>
            <a:r>
              <a:rPr lang="en-US" baseline="0" dirty="0" smtClean="0"/>
              <a:t>-bit to appear for each feature as a log Probability. (This is used for stability of the </a:t>
            </a:r>
            <a:r>
              <a:rPr lang="en-US" baseline="0" dirty="0" err="1" smtClean="0"/>
              <a:t>Naives</a:t>
            </a:r>
            <a:r>
              <a:rPr lang="en-US" baseline="0" dirty="0" smtClean="0"/>
              <a:t> Bayes Classifier and for added performance).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39CB32-F49B-4147-80F4-2B5DA838AF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78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part of video: </a:t>
            </a:r>
            <a:r>
              <a:rPr lang="en-US" dirty="0" err="1" smtClean="0"/>
              <a:t>MousePad</a:t>
            </a:r>
            <a:r>
              <a:rPr lang="en-US" dirty="0" smtClean="0"/>
              <a:t> Ferns</a:t>
            </a:r>
          </a:p>
          <a:p>
            <a:r>
              <a:rPr lang="en-US" dirty="0" smtClean="0"/>
              <a:t>Second part: </a:t>
            </a:r>
            <a:r>
              <a:rPr lang="en-US" dirty="0" err="1" smtClean="0"/>
              <a:t>Mousepad</a:t>
            </a:r>
            <a:r>
              <a:rPr lang="en-US" baseline="0" dirty="0" smtClean="0"/>
              <a:t> our framework</a:t>
            </a:r>
          </a:p>
          <a:p>
            <a:r>
              <a:rPr lang="en-US" baseline="0" dirty="0" err="1" smtClean="0"/>
              <a:t>Thrid</a:t>
            </a:r>
            <a:r>
              <a:rPr lang="en-US" baseline="0" dirty="0" smtClean="0"/>
              <a:t> part: more 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39CB32-F49B-4147-80F4-2B5DA838AFC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489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table is the result of our synthetic evaluation using rotation, scale, and illumination changes. (objects were also randomly positioned)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Three images example of randomly synthetic transformations.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Second table is the comparison between ferns and our NBCD using ORBS. </a:t>
            </a:r>
          </a:p>
          <a:p>
            <a:r>
              <a:rPr lang="en-US" baseline="0" dirty="0" smtClean="0"/>
              <a:t>Detection rate appears in the “Detection” row.</a:t>
            </a:r>
          </a:p>
          <a:p>
            <a:r>
              <a:rPr lang="en-US" baseline="0" dirty="0" smtClean="0"/>
              <a:t>The “Memory” row is the memory usage by both solutions. </a:t>
            </a:r>
          </a:p>
          <a:p>
            <a:r>
              <a:rPr lang="en-US" baseline="0" dirty="0" smtClean="0"/>
              <a:t>The ‘Time’ row means the Learning/Training time to construct the model in seconds. </a:t>
            </a:r>
          </a:p>
          <a:p>
            <a:r>
              <a:rPr lang="en-US" baseline="0" dirty="0" smtClean="0"/>
              <a:t> </a:t>
            </a:r>
          </a:p>
          <a:p>
            <a:endParaRPr lang="en-US" baseline="0" dirty="0" smtClean="0"/>
          </a:p>
          <a:p>
            <a:r>
              <a:rPr lang="en-US" baseline="0" dirty="0" smtClean="0"/>
              <a:t>Our classifier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Hamming distance example</a:t>
            </a:r>
          </a:p>
          <a:p>
            <a:r>
              <a:rPr lang="en-US" baseline="0" dirty="0" smtClean="0"/>
              <a:t>Shows how our classifier makes a better matching scheme compared to the hamming distance. </a:t>
            </a:r>
          </a:p>
          <a:p>
            <a:r>
              <a:rPr lang="en-US" baseline="0" dirty="0" smtClean="0"/>
              <a:t>Both sets of matching (above and below) have the same hamming distance but our classifier is more accurate (</a:t>
            </a:r>
            <a:r>
              <a:rPr lang="en-US" baseline="0" dirty="0" err="1" smtClean="0"/>
              <a:t>lessoutliers</a:t>
            </a:r>
            <a:r>
              <a:rPr lang="en-US" baseline="0" dirty="0" smtClean="0"/>
              <a:t>).</a:t>
            </a:r>
          </a:p>
          <a:p>
            <a:r>
              <a:rPr lang="en-US" baseline="0" dirty="0" smtClean="0"/>
              <a:t>Ferns behaved similar (same amount of inliers/ outlier) to our solution so it was not showed.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39CB32-F49B-4147-80F4-2B5DA838AF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77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39CB32-F49B-4147-80F4-2B5DA838AF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943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54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10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712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48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146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378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955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25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64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9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139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1A4EF-5BC3-7F41-96EB-8B86AFB08E26}" type="datetimeFigureOut">
              <a:rPr lang="en-US" smtClean="0"/>
              <a:t>14-12-16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3F65A-8B7A-B448-9EAE-9DE64D9B9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927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44933" y="1798305"/>
            <a:ext cx="7146608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Helvetica"/>
                <a:cs typeface="Helvetica"/>
              </a:rPr>
              <a:t>A General Framework for Fast 3D Object Detection </a:t>
            </a:r>
          </a:p>
          <a:p>
            <a:r>
              <a:rPr lang="en-US" sz="2400" dirty="0" smtClean="0">
                <a:solidFill>
                  <a:srgbClr val="800000"/>
                </a:solidFill>
                <a:latin typeface="Helvetica"/>
                <a:cs typeface="Helvetica"/>
              </a:rPr>
              <a:t>and Localization Using an </a:t>
            </a:r>
            <a:r>
              <a:rPr lang="en-US" sz="2400" dirty="0" err="1" smtClean="0">
                <a:solidFill>
                  <a:srgbClr val="800000"/>
                </a:solidFill>
                <a:latin typeface="Helvetica"/>
                <a:cs typeface="Helvetica"/>
              </a:rPr>
              <a:t>Uncalibrated</a:t>
            </a:r>
            <a:r>
              <a:rPr lang="en-US" sz="2400" dirty="0" smtClean="0">
                <a:solidFill>
                  <a:srgbClr val="800000"/>
                </a:solidFill>
                <a:latin typeface="Helvetica"/>
                <a:cs typeface="Helvetica"/>
              </a:rPr>
              <a:t> Camera</a:t>
            </a:r>
          </a:p>
          <a:p>
            <a:endParaRPr lang="en-US" sz="2400" dirty="0">
              <a:solidFill>
                <a:srgbClr val="8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77394" y="2813967"/>
            <a:ext cx="7114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Authors: Andres Solis Montero, </a:t>
            </a:r>
            <a:r>
              <a:rPr lang="en-US" dirty="0" err="1" smtClean="0">
                <a:latin typeface="Helvetica"/>
                <a:cs typeface="Helvetica"/>
              </a:rPr>
              <a:t>Jochen</a:t>
            </a:r>
            <a:r>
              <a:rPr lang="en-US" dirty="0" smtClean="0">
                <a:latin typeface="Helvetica"/>
                <a:cs typeface="Helvetica"/>
              </a:rPr>
              <a:t> Lang, and Robert </a:t>
            </a:r>
            <a:r>
              <a:rPr lang="en-US" dirty="0" err="1" smtClean="0">
                <a:latin typeface="Helvetica"/>
                <a:cs typeface="Helvetica"/>
              </a:rPr>
              <a:t>Laganiere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784327" y="1793561"/>
            <a:ext cx="78511" cy="1584176"/>
          </a:xfrm>
          <a:prstGeom prst="rect">
            <a:avLst/>
          </a:prstGeom>
          <a:solidFill>
            <a:srgbClr val="80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normalizeH="0" baseline="0">
              <a:ln>
                <a:noFill/>
              </a:ln>
              <a:solidFill>
                <a:srgbClr val="A69C95"/>
              </a:solidFill>
              <a:effectLst/>
              <a:latin typeface="Times" pitchFamily="-110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789717" y="3360804"/>
            <a:ext cx="8354283" cy="0"/>
          </a:xfrm>
          <a:prstGeom prst="line">
            <a:avLst/>
          </a:prstGeom>
          <a:ln>
            <a:solidFill>
              <a:srgbClr val="8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16061" y="4480187"/>
            <a:ext cx="58560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dist"/>
            <a:r>
              <a:rPr lang="en-US" dirty="0" smtClean="0">
                <a:latin typeface="Helvetica"/>
                <a:cs typeface="Helvetica"/>
              </a:rPr>
              <a:t>School of Electrical Engineering and Computer Science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53949" y="4141766"/>
            <a:ext cx="224998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dist"/>
            <a:r>
              <a:rPr lang="en-US" dirty="0" smtClean="0">
                <a:latin typeface="Helvetica"/>
                <a:cs typeface="Helvetica"/>
              </a:rPr>
              <a:t>University of Ottawa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87772" y="4813880"/>
            <a:ext cx="113031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dist"/>
            <a:r>
              <a:rPr lang="en-US" dirty="0" smtClean="0">
                <a:latin typeface="Helvetica"/>
                <a:cs typeface="Helvetica"/>
              </a:rPr>
              <a:t>VIVA Lab</a:t>
            </a:r>
          </a:p>
        </p:txBody>
      </p:sp>
      <p:pic>
        <p:nvPicPr>
          <p:cNvPr id="15" name="Picture 14" descr="viva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352" y="5806048"/>
            <a:ext cx="1217164" cy="70858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2923" y="5889190"/>
            <a:ext cx="2338406" cy="62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85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345514" y="1760998"/>
            <a:ext cx="78511" cy="1150703"/>
          </a:xfrm>
          <a:prstGeom prst="rect">
            <a:avLst/>
          </a:prstGeom>
          <a:solidFill>
            <a:srgbClr val="80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normalizeH="0" baseline="0">
              <a:ln>
                <a:noFill/>
              </a:ln>
              <a:solidFill>
                <a:srgbClr val="A69C95"/>
              </a:solidFill>
              <a:effectLst/>
              <a:latin typeface="Times" pitchFamily="-110" charset="0"/>
            </a:endParaRPr>
          </a:p>
        </p:txBody>
      </p:sp>
      <p:pic>
        <p:nvPicPr>
          <p:cNvPr id="15" name="Picture 14" descr="viva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34" y="6005501"/>
            <a:ext cx="874553" cy="50913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1145" y="6065240"/>
            <a:ext cx="1680184" cy="4493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979464" y="444016"/>
            <a:ext cx="26506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2000" dirty="0" smtClean="0">
                <a:solidFill>
                  <a:srgbClr val="800000"/>
                </a:solidFill>
                <a:latin typeface="Helvetica"/>
                <a:cs typeface="Helvetica"/>
              </a:rPr>
              <a:t>Problem &amp; Objectives</a:t>
            </a:r>
            <a:endParaRPr lang="en-US" sz="2000" dirty="0">
              <a:solidFill>
                <a:srgbClr val="800000"/>
              </a:solidFill>
              <a:latin typeface="Helvetica"/>
              <a:cs typeface="Helvetic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1048" y="1988371"/>
            <a:ext cx="69942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Visual real-time 3D object detection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Mobile camera independent of camera optics and mobile object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Memory constraints and no 3D model of the object </a:t>
            </a:r>
            <a:endParaRPr lang="en-US" dirty="0">
              <a:effectLst/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4605" y="3736224"/>
            <a:ext cx="85587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effectLst/>
                <a:latin typeface="Helvetica"/>
                <a:cs typeface="Helvetica"/>
              </a:rPr>
              <a:t>Real-time single camera video-based application: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detects moving objects from an </a:t>
            </a:r>
            <a:r>
              <a:rPr lang="en-US" dirty="0" err="1" smtClean="0">
                <a:effectLst/>
                <a:latin typeface="Helvetica"/>
                <a:cs typeface="Helvetica"/>
              </a:rPr>
              <a:t>uncalibrated</a:t>
            </a:r>
            <a:r>
              <a:rPr lang="en-US" dirty="0" smtClean="0">
                <a:effectLst/>
                <a:latin typeface="Helvetica"/>
                <a:cs typeface="Helvetica"/>
              </a:rPr>
              <a:t> mobile camera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has small memory footprint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is invariant to viewpoint changes, robust to noise and image </a:t>
            </a:r>
            <a:r>
              <a:rPr lang="en-US" dirty="0" err="1" smtClean="0">
                <a:effectLst/>
                <a:latin typeface="Helvetica"/>
                <a:cs typeface="Helvetica"/>
              </a:rPr>
              <a:t>illumation</a:t>
            </a:r>
            <a:r>
              <a:rPr lang="en-US" dirty="0" smtClean="0">
                <a:effectLst/>
                <a:latin typeface="Helvetica"/>
                <a:cs typeface="Helvetica"/>
              </a:rPr>
              <a:t> changes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accounts for occlusions and cluttered environments</a:t>
            </a:r>
            <a:endParaRPr lang="en-US" dirty="0">
              <a:effectLst/>
              <a:latin typeface="Helvetica"/>
              <a:cs typeface="Helvetica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42537" y="3483943"/>
            <a:ext cx="78511" cy="1729609"/>
          </a:xfrm>
          <a:prstGeom prst="rect">
            <a:avLst/>
          </a:prstGeom>
          <a:solidFill>
            <a:srgbClr val="80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normalizeH="0" baseline="0">
              <a:ln>
                <a:noFill/>
              </a:ln>
              <a:solidFill>
                <a:srgbClr val="A69C95"/>
              </a:solidFill>
              <a:effectLst/>
              <a:latin typeface="Times" pitchFamily="-110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893523" y="3283888"/>
            <a:ext cx="13820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2000" dirty="0" smtClean="0">
                <a:solidFill>
                  <a:srgbClr val="800000"/>
                </a:solidFill>
                <a:latin typeface="Helvetica"/>
                <a:cs typeface="Helvetica"/>
              </a:rPr>
              <a:t>Objectives</a:t>
            </a:r>
            <a:endParaRPr lang="en-US" sz="2000" dirty="0">
              <a:solidFill>
                <a:srgbClr val="800000"/>
              </a:solidFill>
              <a:latin typeface="Helvetica"/>
              <a:cs typeface="Helvetic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56333" y="1403780"/>
            <a:ext cx="11397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2000" dirty="0" smtClean="0">
                <a:solidFill>
                  <a:srgbClr val="800000"/>
                </a:solidFill>
                <a:latin typeface="Helvetica"/>
                <a:cs typeface="Helvetica"/>
              </a:rPr>
              <a:t>Problem </a:t>
            </a:r>
            <a:endParaRPr lang="en-US" sz="2000" dirty="0">
              <a:solidFill>
                <a:srgbClr val="800000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65428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eatur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89" y="730166"/>
            <a:ext cx="8432800" cy="5308600"/>
          </a:xfrm>
          <a:prstGeom prst="rect">
            <a:avLst/>
          </a:prstGeom>
        </p:spPr>
      </p:pic>
      <p:pic>
        <p:nvPicPr>
          <p:cNvPr id="15" name="Picture 14" descr="viva-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34" y="6005501"/>
            <a:ext cx="874553" cy="50913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1145" y="6065240"/>
            <a:ext cx="1680184" cy="4493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893752" y="444016"/>
            <a:ext cx="17363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2000" dirty="0" smtClean="0">
                <a:solidFill>
                  <a:srgbClr val="800000"/>
                </a:solidFill>
                <a:latin typeface="Helvetica"/>
                <a:cs typeface="Helvetica"/>
              </a:rPr>
              <a:t>Related Work</a:t>
            </a:r>
            <a:endParaRPr lang="en-US" sz="2000" dirty="0">
              <a:solidFill>
                <a:srgbClr val="800000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60063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viva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34" y="6005501"/>
            <a:ext cx="874553" cy="50913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145" y="6065240"/>
            <a:ext cx="1680184" cy="4493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61490" y="444016"/>
            <a:ext cx="9686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2000" dirty="0" smtClean="0">
                <a:solidFill>
                  <a:srgbClr val="800000"/>
                </a:solidFill>
                <a:latin typeface="Helvetica"/>
                <a:cs typeface="Helvetica"/>
              </a:rPr>
              <a:t>Details</a:t>
            </a:r>
            <a:endParaRPr lang="en-US" sz="2000" dirty="0">
              <a:solidFill>
                <a:srgbClr val="800000"/>
              </a:solidFill>
              <a:latin typeface="Helvetica"/>
              <a:cs typeface="Helvetica"/>
            </a:endParaRPr>
          </a:p>
        </p:txBody>
      </p:sp>
      <p:pic>
        <p:nvPicPr>
          <p:cNvPr id="6" name="Picture 5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16" y="844126"/>
            <a:ext cx="8197429" cy="49364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3109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viva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34" y="6005501"/>
            <a:ext cx="874553" cy="50913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145" y="6065240"/>
            <a:ext cx="1680184" cy="4493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61490" y="444016"/>
            <a:ext cx="9686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2000" dirty="0" smtClean="0">
                <a:solidFill>
                  <a:srgbClr val="800000"/>
                </a:solidFill>
                <a:latin typeface="Helvetica"/>
                <a:cs typeface="Helvetica"/>
              </a:rPr>
              <a:t>Details</a:t>
            </a:r>
            <a:endParaRPr lang="en-US" sz="2000" dirty="0">
              <a:solidFill>
                <a:srgbClr val="800000"/>
              </a:solidFill>
              <a:latin typeface="Helvetica"/>
              <a:cs typeface="Helvetica"/>
            </a:endParaRPr>
          </a:p>
        </p:txBody>
      </p:sp>
      <p:pic>
        <p:nvPicPr>
          <p:cNvPr id="6" name="Picture 5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76" y="2343555"/>
            <a:ext cx="3382347" cy="2611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969113"/>
            <a:ext cx="5486400" cy="3121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252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viva-log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34" y="6005501"/>
            <a:ext cx="874553" cy="50913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1145" y="6065240"/>
            <a:ext cx="1680184" cy="449391"/>
          </a:xfrm>
          <a:prstGeom prst="rect">
            <a:avLst/>
          </a:prstGeom>
        </p:spPr>
      </p:pic>
      <p:pic>
        <p:nvPicPr>
          <p:cNvPr id="2" name="3D.objec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6630" y="1147778"/>
            <a:ext cx="7687666" cy="432701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956942" y="444016"/>
            <a:ext cx="26084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2000" dirty="0" smtClean="0">
                <a:solidFill>
                  <a:srgbClr val="800000"/>
                </a:solidFill>
                <a:latin typeface="Helvetica"/>
                <a:cs typeface="Helvetica"/>
              </a:rPr>
              <a:t>Experimental Results</a:t>
            </a:r>
            <a:endParaRPr lang="en-US" sz="2000" dirty="0">
              <a:solidFill>
                <a:srgbClr val="800000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161040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esults3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97" y="844126"/>
            <a:ext cx="8432800" cy="5308600"/>
          </a:xfrm>
          <a:prstGeom prst="rect">
            <a:avLst/>
          </a:prstGeom>
        </p:spPr>
      </p:pic>
      <p:pic>
        <p:nvPicPr>
          <p:cNvPr id="15" name="Picture 14" descr="viva-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34" y="6005501"/>
            <a:ext cx="874553" cy="50913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1145" y="6065240"/>
            <a:ext cx="1680184" cy="4493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956942" y="444016"/>
            <a:ext cx="26084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2000" dirty="0" smtClean="0">
                <a:solidFill>
                  <a:srgbClr val="800000"/>
                </a:solidFill>
                <a:latin typeface="Helvetica"/>
                <a:cs typeface="Helvetica"/>
              </a:rPr>
              <a:t>Experimental Results</a:t>
            </a:r>
            <a:endParaRPr lang="en-US" sz="2000" dirty="0">
              <a:solidFill>
                <a:srgbClr val="800000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9795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viva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934" y="6005501"/>
            <a:ext cx="874553" cy="50913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1145" y="6065240"/>
            <a:ext cx="1680184" cy="4493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223548" y="444016"/>
            <a:ext cx="34065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sz="2000" dirty="0" smtClean="0">
                <a:solidFill>
                  <a:srgbClr val="800000"/>
                </a:solidFill>
                <a:latin typeface="Helvetica"/>
                <a:cs typeface="Helvetica"/>
              </a:rPr>
              <a:t>Contributions &amp; Conclusions </a:t>
            </a:r>
            <a:endParaRPr lang="en-US" sz="2000" dirty="0">
              <a:solidFill>
                <a:srgbClr val="800000"/>
              </a:solidFill>
              <a:latin typeface="Helvetica"/>
              <a:cs typeface="Helvetic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7805" y="1867513"/>
            <a:ext cx="775084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Framework for real-time 3D object detection using a single,</a:t>
            </a:r>
            <a:br>
              <a:rPr lang="en-US" dirty="0" smtClean="0">
                <a:effectLst/>
                <a:latin typeface="Helvetica"/>
                <a:cs typeface="Helvetica"/>
              </a:rPr>
            </a:br>
            <a:r>
              <a:rPr lang="en-US" dirty="0" smtClean="0">
                <a:effectLst/>
                <a:latin typeface="Helvetica"/>
                <a:cs typeface="Helvetica"/>
              </a:rPr>
              <a:t>mobile and </a:t>
            </a:r>
            <a:r>
              <a:rPr lang="en-US" dirty="0" err="1" smtClean="0">
                <a:effectLst/>
                <a:latin typeface="Helvetica"/>
                <a:cs typeface="Helvetica"/>
              </a:rPr>
              <a:t>uncalibrated</a:t>
            </a:r>
            <a:r>
              <a:rPr lang="en-US" dirty="0" smtClean="0">
                <a:effectLst/>
                <a:latin typeface="Helvetica"/>
                <a:cs typeface="Helvetica"/>
              </a:rPr>
              <a:t> camera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Combine binary descriptors with Naïve Bayes classifiers for</a:t>
            </a:r>
            <a:br>
              <a:rPr lang="en-US" dirty="0" smtClean="0">
                <a:effectLst/>
                <a:latin typeface="Helvetica"/>
                <a:cs typeface="Helvetica"/>
              </a:rPr>
            </a:br>
            <a:r>
              <a:rPr lang="en-US" dirty="0" smtClean="0">
                <a:effectLst/>
                <a:latin typeface="Helvetica"/>
                <a:cs typeface="Helvetica"/>
              </a:rPr>
              <a:t>feature classification and matching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The new classifier exploits the specific structure of binary descriptors to</a:t>
            </a:r>
            <a:br>
              <a:rPr lang="en-US" dirty="0" smtClean="0">
                <a:effectLst/>
                <a:latin typeface="Helvetica"/>
                <a:cs typeface="Helvetica"/>
              </a:rPr>
            </a:br>
            <a:r>
              <a:rPr lang="en-US" dirty="0" smtClean="0">
                <a:effectLst/>
                <a:latin typeface="Helvetica"/>
                <a:cs typeface="Helvetica"/>
              </a:rPr>
              <a:t>increase feature matching while conserving descriptor properties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Small memory footprint due to efficiently encoded features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Learning time is reduced because invariant features and descriptors</a:t>
            </a:r>
            <a:endParaRPr lang="en-US" dirty="0" smtClean="0">
              <a:effectLst/>
              <a:latin typeface="Helvetica"/>
              <a:cs typeface="Helvetica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effectLst/>
                <a:latin typeface="Helvetica"/>
                <a:cs typeface="Helvetica"/>
              </a:rPr>
              <a:t>Improved indexing scheme to speed up </a:t>
            </a:r>
            <a:r>
              <a:rPr lang="en-US" dirty="0" err="1" smtClean="0">
                <a:effectLst/>
                <a:latin typeface="Helvetica"/>
                <a:cs typeface="Helvetica"/>
              </a:rPr>
              <a:t>keypoing</a:t>
            </a:r>
            <a:r>
              <a:rPr lang="en-US" dirty="0" smtClean="0">
                <a:effectLst/>
                <a:latin typeface="Helvetica"/>
                <a:cs typeface="Helvetica"/>
              </a:rPr>
              <a:t> matching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23825" y="1793560"/>
            <a:ext cx="78511" cy="2659275"/>
          </a:xfrm>
          <a:prstGeom prst="rect">
            <a:avLst/>
          </a:prstGeom>
          <a:solidFill>
            <a:srgbClr val="80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normalizeH="0" baseline="0">
              <a:ln>
                <a:noFill/>
              </a:ln>
              <a:solidFill>
                <a:srgbClr val="A69C95"/>
              </a:solidFill>
              <a:effectLst/>
              <a:latin typeface="Times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482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1479</TotalTime>
  <Words>709</Words>
  <Application>Microsoft Macintosh PowerPoint</Application>
  <PresentationFormat>On-screen Show (4:3)</PresentationFormat>
  <Paragraphs>83</Paragraphs>
  <Slides>8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Andrés Solís Montero</dc:creator>
  <cp:lastModifiedBy>Andrés Solís Montero</cp:lastModifiedBy>
  <cp:revision>7</cp:revision>
  <dcterms:created xsi:type="dcterms:W3CDTF">2014-12-16T15:48:36Z</dcterms:created>
  <dcterms:modified xsi:type="dcterms:W3CDTF">2014-12-17T16:28:29Z</dcterms:modified>
</cp:coreProperties>
</file>

<file path=docProps/thumbnail.jpeg>
</file>